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21"/>
  </p:notesMasterIdLst>
  <p:sldIdLst>
    <p:sldId id="456" r:id="rId2"/>
    <p:sldId id="474" r:id="rId3"/>
    <p:sldId id="430" r:id="rId4"/>
    <p:sldId id="472" r:id="rId5"/>
    <p:sldId id="461" r:id="rId6"/>
    <p:sldId id="469" r:id="rId7"/>
    <p:sldId id="462" r:id="rId8"/>
    <p:sldId id="470" r:id="rId9"/>
    <p:sldId id="465" r:id="rId10"/>
    <p:sldId id="471" r:id="rId11"/>
    <p:sldId id="457" r:id="rId12"/>
    <p:sldId id="475" r:id="rId13"/>
    <p:sldId id="463" r:id="rId14"/>
    <p:sldId id="439" r:id="rId15"/>
    <p:sldId id="476" r:id="rId16"/>
    <p:sldId id="458" r:id="rId17"/>
    <p:sldId id="466" r:id="rId18"/>
    <p:sldId id="468" r:id="rId19"/>
    <p:sldId id="478" r:id="rId2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1568" y="-280"/>
      </p:cViewPr>
      <p:guideLst>
        <p:guide orient="horz" pos="4319"/>
        <p:guide pos="55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52056-D591-044D-92EC-5F65F73D4541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39925-06C8-1847-B05D-4571FEC7E5C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05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04/07/17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04/07/17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F431D77-C4CA-6940-B588-92B127A4423A}" type="datetimeFigureOut">
              <a:rPr lang="es-ES" smtClean="0"/>
              <a:t>04/07/17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211E94C-4D52-0F41-9C9C-9EF02FBD112F}" type="slidenum">
              <a:rPr lang="es-ES" smtClean="0"/>
              <a:t>‹Nr.›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ttps://www.eventia.com.mx/INMEGEN/logo_INME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6" y="272502"/>
            <a:ext cx="2565078" cy="10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13" y="272502"/>
            <a:ext cx="1853728" cy="10037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021" y="99144"/>
            <a:ext cx="1131407" cy="15085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156162" y="5807592"/>
            <a:ext cx="571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Dra. María  Teresa Villarreal Molina</a:t>
            </a:r>
          </a:p>
          <a:p>
            <a:r>
              <a:rPr lang="es-ES" dirty="0" smtClean="0"/>
              <a:t>Instituto Nacional de Medicina Genómica</a:t>
            </a:r>
            <a:endParaRPr lang="es-ES" dirty="0"/>
          </a:p>
        </p:txBody>
      </p:sp>
      <p:sp>
        <p:nvSpPr>
          <p:cNvPr id="10" name="Rectángulo redondeado 9"/>
          <p:cNvSpPr/>
          <p:nvPr/>
        </p:nvSpPr>
        <p:spPr>
          <a:xfrm>
            <a:off x="186756" y="1999476"/>
            <a:ext cx="8849148" cy="312715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81072" y="2256164"/>
            <a:ext cx="8870869" cy="259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sz="3600" b="1" dirty="0">
                <a:latin typeface="Arial Black"/>
                <a:cs typeface="Arial Black"/>
              </a:rPr>
              <a:t>Factores Genéticos en las Alteraciones Lipídicas Asociadas con la </a:t>
            </a:r>
            <a:r>
              <a:rPr lang="es-ES" sz="3600" b="1" dirty="0" smtClean="0">
                <a:latin typeface="Arial Black"/>
                <a:cs typeface="Arial Black"/>
              </a:rPr>
              <a:t>Aterosclerosis</a:t>
            </a:r>
            <a:r>
              <a:rPr lang="es-ES" sz="3600" b="1" dirty="0">
                <a:latin typeface="Arial Black"/>
                <a:cs typeface="Arial Black"/>
              </a:rPr>
              <a:t>. </a:t>
            </a:r>
          </a:p>
          <a:p>
            <a:pPr>
              <a:lnSpc>
                <a:spcPct val="13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221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6454464" y="6267204"/>
            <a:ext cx="1930584" cy="323210"/>
          </a:xfrm>
          <a:noFill/>
          <a:ln w="28575" cmpd="sng">
            <a:solidFill>
              <a:srgbClr val="000000"/>
            </a:solidFill>
            <a:miter lim="800000"/>
            <a:headEnd/>
            <a:tailEnd/>
          </a:ln>
          <a:effectLst>
            <a:softEdge rad="393700"/>
          </a:effec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fld id="{7E8404EF-D825-F947-AABC-3FD249B3E56C}" type="slidenum">
              <a:rPr lang="en-US" sz="900">
                <a:solidFill>
                  <a:srgbClr val="FFFFFF"/>
                </a:solidFill>
                <a:cs typeface="Arial" charset="0"/>
              </a:rPr>
              <a:pPr/>
              <a:t>10</a:t>
            </a:fld>
            <a:endParaRPr lang="en-US" sz="9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CuadroTexto 2"/>
          <p:cNvSpPr txBox="1">
            <a:spLocks noChangeArrowheads="1"/>
          </p:cNvSpPr>
          <p:nvPr/>
        </p:nvSpPr>
        <p:spPr bwMode="auto">
          <a:xfrm>
            <a:off x="2890189" y="57700"/>
            <a:ext cx="32820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pPr algn="ctr"/>
            <a:r>
              <a:rPr lang="es-ES" b="1" dirty="0" smtClean="0">
                <a:solidFill>
                  <a:schemeClr val="tx1"/>
                </a:solidFill>
              </a:rPr>
              <a:t>ESTUDIO GEA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HDL-C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58763" y="971373"/>
            <a:ext cx="355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Asociación a Niveles de</a:t>
            </a:r>
          </a:p>
          <a:p>
            <a:pPr algn="ctr"/>
            <a:r>
              <a:rPr lang="es-ES" b="1" dirty="0" smtClean="0">
                <a:latin typeface="Arial"/>
                <a:cs typeface="Arial"/>
              </a:rPr>
              <a:t> HDL-C</a:t>
            </a:r>
            <a:endParaRPr lang="es-ES" b="1" dirty="0">
              <a:latin typeface="Arial"/>
              <a:cs typeface="Arial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942636" y="991523"/>
            <a:ext cx="355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Asociación a Enfermedad Arterial Coronaria Prematura</a:t>
            </a:r>
            <a:endParaRPr lang="es-ES" b="1" dirty="0">
              <a:latin typeface="Arial"/>
              <a:cs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94512" y="6503798"/>
            <a:ext cx="733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Los valores de p fueron ajustados por edad, género, IMC.</a:t>
            </a:r>
            <a:endParaRPr lang="es-ES" sz="1400" dirty="0"/>
          </a:p>
        </p:txBody>
      </p:sp>
      <p:graphicFrame>
        <p:nvGraphicFramePr>
          <p:cNvPr id="17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123513"/>
              </p:ext>
            </p:extLst>
          </p:nvPr>
        </p:nvGraphicFramePr>
        <p:xfrm>
          <a:off x="4578185" y="1796749"/>
          <a:ext cx="4085297" cy="4690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8" name="Prism 7" r:id="rId3" imgW="3611421" imgH="2727789" progId="Prism7.Document">
                  <p:embed/>
                </p:oleObj>
              </mc:Choice>
              <mc:Fallback>
                <p:oleObj name="Prism 7" r:id="rId3" imgW="3611421" imgH="2727789" progId="Prism7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185" y="1796749"/>
                        <a:ext cx="4085297" cy="469047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718777"/>
              </p:ext>
            </p:extLst>
          </p:nvPr>
        </p:nvGraphicFramePr>
        <p:xfrm>
          <a:off x="7634265" y="2297371"/>
          <a:ext cx="912442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442"/>
              </a:tblGrid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0.088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1.50 E-05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0.503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0.076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7.4 E-03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0.370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0.027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0.116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0.023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0.087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0.087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9.4 E-03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0.048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0.031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0.031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1.1 E-04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2" marR="7632" marT="7620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794475"/>
              </p:ext>
            </p:extLst>
          </p:nvPr>
        </p:nvGraphicFramePr>
        <p:xfrm>
          <a:off x="827308" y="1796749"/>
          <a:ext cx="3750877" cy="4659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9" name="Prism 7" r:id="rId5" imgW="3611421" imgH="2732109" progId="Prism7.Document">
                  <p:embed/>
                </p:oleObj>
              </mc:Choice>
              <mc:Fallback>
                <p:oleObj name="Prism 7" r:id="rId5" imgW="3611421" imgH="2732109" progId="Prism7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308" y="1796749"/>
                        <a:ext cx="3750877" cy="46599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272006"/>
              </p:ext>
            </p:extLst>
          </p:nvPr>
        </p:nvGraphicFramePr>
        <p:xfrm>
          <a:off x="112568" y="2295784"/>
          <a:ext cx="911008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008"/>
              </a:tblGrid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0.001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8.99 E-09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0.010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9.60 E-06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0.047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2.82 E-07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0.030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11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0.004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4.35 E-09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2.39 E-12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3.08 E-16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8.46 E-06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0.030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0.032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0.038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1881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8.39 E-08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219803"/>
              </p:ext>
            </p:extLst>
          </p:nvPr>
        </p:nvGraphicFramePr>
        <p:xfrm>
          <a:off x="4074780" y="2230296"/>
          <a:ext cx="1710278" cy="3113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0278"/>
              </a:tblGrid>
              <a:tr h="19803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rs17120425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SIDT2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803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rs9282541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ABCA1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13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rs769449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APOE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803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rs17699089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DOCK6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803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rs3741298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ZNF259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803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rs983309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PPP1R3B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13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rs1077834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LIPC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803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rs4149310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ABCA1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803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rs10488698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BUD13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13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rs12448528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CETP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13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rs11508026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CETP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803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rs3135506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APOA5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45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rs7350481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APOA1C3A4A5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803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rs2075290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ZNF259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9137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rs9326246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BUD13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  <a:tr h="17975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rs964184 (</a:t>
                      </a:r>
                      <a:r>
                        <a:rPr lang="es-E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BUD13, ZNF259</a:t>
                      </a:r>
                      <a:r>
                        <a:rPr lang="es-E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5" marR="7615" marT="7618" marB="0" anchor="b"/>
                </a:tc>
              </a:tr>
            </a:tbl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3980712" y="2235201"/>
            <a:ext cx="1804346" cy="399024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2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82111" y="324239"/>
            <a:ext cx="792024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Arial"/>
                <a:cs typeface="Arial"/>
              </a:rPr>
              <a:t>SIDT2 es una Proteína de Membrana </a:t>
            </a:r>
            <a:r>
              <a:rPr lang="es-ES" sz="2400" b="1" dirty="0" err="1" smtClean="0">
                <a:latin typeface="Arial"/>
                <a:cs typeface="Arial"/>
              </a:rPr>
              <a:t>Lisosomal</a:t>
            </a:r>
            <a:r>
              <a:rPr lang="es-ES" sz="2400" b="1" dirty="0" smtClean="0">
                <a:latin typeface="Arial"/>
                <a:cs typeface="Arial"/>
              </a:rPr>
              <a:t> que Transporta Moléculas de RNA hacia el Interior del Lisosoma</a:t>
            </a:r>
            <a:endParaRPr lang="es-ES" sz="2400" b="1" dirty="0">
              <a:latin typeface="Arial"/>
              <a:cs typeface="Arial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141556"/>
              </p:ext>
            </p:extLst>
          </p:nvPr>
        </p:nvGraphicFramePr>
        <p:xfrm>
          <a:off x="5974681" y="2712421"/>
          <a:ext cx="2811333" cy="27559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6092"/>
                <a:gridCol w="1495241"/>
              </a:tblGrid>
              <a:tr h="378476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Población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Frecuencia</a:t>
                      </a:r>
                      <a:r>
                        <a:rPr lang="es-ES" sz="1200" baseline="0" dirty="0" smtClean="0"/>
                        <a:t> del Alelo Menor </a:t>
                      </a:r>
                      <a:endParaRPr lang="es-ES" sz="1200" dirty="0"/>
                    </a:p>
                  </a:txBody>
                  <a:tcPr/>
                </a:tc>
              </a:tr>
              <a:tr h="219118"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solidFill>
                            <a:srgbClr val="242852"/>
                          </a:solidFill>
                        </a:rPr>
                        <a:t>Latina</a:t>
                      </a:r>
                      <a:endParaRPr lang="es-ES" sz="1200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>
                          <a:solidFill>
                            <a:srgbClr val="242852"/>
                          </a:solidFill>
                        </a:rPr>
                        <a:t>0.099</a:t>
                      </a:r>
                      <a:endParaRPr lang="es-ES" sz="1200" b="1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</a:tr>
              <a:tr h="378476"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solidFill>
                            <a:srgbClr val="242852"/>
                          </a:solidFill>
                        </a:rPr>
                        <a:t>Asiáticos del Este</a:t>
                      </a:r>
                      <a:endParaRPr lang="es-ES" sz="1200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>
                          <a:solidFill>
                            <a:srgbClr val="242852"/>
                          </a:solidFill>
                        </a:rPr>
                        <a:t>0.025</a:t>
                      </a:r>
                      <a:endParaRPr lang="es-ES" sz="1200" b="1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</a:tr>
              <a:tr h="219118"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solidFill>
                            <a:srgbClr val="242852"/>
                          </a:solidFill>
                        </a:rPr>
                        <a:t>Africanos</a:t>
                      </a:r>
                      <a:endParaRPr lang="es-ES" sz="1200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>
                          <a:solidFill>
                            <a:srgbClr val="242852"/>
                          </a:solidFill>
                        </a:rPr>
                        <a:t>0.013</a:t>
                      </a:r>
                      <a:endParaRPr lang="es-ES" sz="1200" b="1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</a:tr>
              <a:tr h="378476"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solidFill>
                            <a:srgbClr val="242852"/>
                          </a:solidFill>
                        </a:rPr>
                        <a:t>Europeos (no finlandeses)</a:t>
                      </a:r>
                      <a:endParaRPr lang="es-ES" sz="1200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>
                          <a:solidFill>
                            <a:srgbClr val="242852"/>
                          </a:solidFill>
                        </a:rPr>
                        <a:t>0.004</a:t>
                      </a:r>
                      <a:endParaRPr lang="es-ES" sz="1200" b="1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</a:tr>
              <a:tr h="378476"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solidFill>
                            <a:srgbClr val="242852"/>
                          </a:solidFill>
                        </a:rPr>
                        <a:t>Europeos (finlandeses)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>
                          <a:solidFill>
                            <a:srgbClr val="242852"/>
                          </a:solidFill>
                        </a:rPr>
                        <a:t>0.0004</a:t>
                      </a:r>
                      <a:endParaRPr lang="es-ES" sz="1200" b="1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</a:tr>
              <a:tr h="378476">
                <a:tc>
                  <a:txBody>
                    <a:bodyPr/>
                    <a:lstStyle/>
                    <a:p>
                      <a:r>
                        <a:rPr lang="es-ES" sz="1200" dirty="0" smtClean="0">
                          <a:solidFill>
                            <a:srgbClr val="242852"/>
                          </a:solidFill>
                        </a:rPr>
                        <a:t>Asiáticos del 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>
                          <a:solidFill>
                            <a:srgbClr val="242852"/>
                          </a:solidFill>
                        </a:rPr>
                        <a:t>0.001</a:t>
                      </a:r>
                      <a:endParaRPr lang="es-ES" sz="1200" b="1" dirty="0">
                        <a:solidFill>
                          <a:srgbClr val="24285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5802408" y="2027443"/>
            <a:ext cx="3341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rs17120425 </a:t>
            </a:r>
            <a:r>
              <a:rPr lang="es-ES" b="1" dirty="0">
                <a:latin typeface="Arial"/>
                <a:cs typeface="Arial"/>
              </a:rPr>
              <a:t>(SIDT2 Val646Ile)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6" y="2323788"/>
            <a:ext cx="5067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88" y="372234"/>
            <a:ext cx="5408953" cy="198168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06" y="4879567"/>
            <a:ext cx="6083300" cy="11176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06" y="6008420"/>
            <a:ext cx="2603500" cy="4445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359" y="2886225"/>
            <a:ext cx="6540500" cy="1270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5172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87106"/>
              </p:ext>
            </p:extLst>
          </p:nvPr>
        </p:nvGraphicFramePr>
        <p:xfrm>
          <a:off x="899626" y="1532668"/>
          <a:ext cx="7629025" cy="3954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749"/>
                <a:gridCol w="3316415"/>
                <a:gridCol w="1825861"/>
              </a:tblGrid>
              <a:tr h="494252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Beta/RM</a:t>
                      </a:r>
                      <a:endParaRPr lang="es-E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i="1" dirty="0" smtClean="0"/>
                        <a:t>P</a:t>
                      </a:r>
                      <a:endParaRPr lang="es-ES" i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94252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HDL-C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3.623</a:t>
                      </a:r>
                      <a:r>
                        <a:rPr lang="es-ES" b="1" baseline="0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± 0.790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0.001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4252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LDL-C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-6.53 </a:t>
                      </a:r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±</a:t>
                      </a:r>
                      <a:r>
                        <a:rPr lang="es-ES" b="1" baseline="0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 2.08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0.004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4252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EAC Prematura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0.86 </a:t>
                      </a:r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± </a:t>
                      </a:r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(0.65</a:t>
                      </a:r>
                      <a:r>
                        <a:rPr lang="es-ES" b="1" baseline="0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 – 0.94)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0.039</a:t>
                      </a:r>
                      <a:endParaRPr lang="es-ES" b="1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4252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Triglic</a:t>
                      </a:r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éridos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-5.21 ± 9.273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0.468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4252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Glucosa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1.41 </a:t>
                      </a:r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± 2.17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0.436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4252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HOMA-IR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-0.026</a:t>
                      </a:r>
                      <a:r>
                        <a:rPr lang="es-ES" baseline="0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± 0.42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0.812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4252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ígado Graso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0.86</a:t>
                      </a:r>
                      <a:r>
                        <a:rPr lang="es-ES" baseline="0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 (0.64-1.16)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0F2F"/>
                          </a:solidFill>
                          <a:latin typeface="Arial"/>
                          <a:cs typeface="Arial"/>
                        </a:rPr>
                        <a:t>0.323</a:t>
                      </a:r>
                      <a:endParaRPr lang="es-ES" dirty="0">
                        <a:solidFill>
                          <a:srgbClr val="000F2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972015" y="274353"/>
            <a:ext cx="7556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"/>
                <a:cs typeface="Arial"/>
              </a:rPr>
              <a:t>Asociaci</a:t>
            </a:r>
            <a:r>
              <a:rPr lang="es-ES" sz="2800" b="1" dirty="0" smtClean="0">
                <a:latin typeface="Arial"/>
                <a:cs typeface="Arial"/>
              </a:rPr>
              <a:t>ón de SIDT2/Val646Ile  con Rasgos Metabólicos en Controles GEA</a:t>
            </a:r>
            <a:endParaRPr lang="es-ES" sz="2800" b="1" dirty="0">
              <a:latin typeface="Arial"/>
              <a:cs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77954" y="5566366"/>
            <a:ext cx="765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latin typeface="Arial"/>
                <a:cs typeface="Arial"/>
              </a:rPr>
              <a:t>Asociaciones encontradas bajo un modelo dominante, ajustando por edad, g</a:t>
            </a:r>
            <a:r>
              <a:rPr lang="es-ES" sz="1600" dirty="0" smtClean="0">
                <a:latin typeface="Arial"/>
                <a:cs typeface="Arial"/>
              </a:rPr>
              <a:t>énero, IMC.  Se excluyeron los pacientes con diabetes mellitus tipo 2 para buscar asociaciones a glucosa y HOMA-IR.</a:t>
            </a:r>
            <a:endParaRPr lang="es-E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76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" y="4687045"/>
            <a:ext cx="3569302" cy="1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330403" y="169018"/>
            <a:ext cx="681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Arial"/>
                <a:cs typeface="Arial"/>
              </a:rPr>
              <a:t>ABCA1: TRANSPORTE REVERSO DE COLESTEROL</a:t>
            </a:r>
            <a:endParaRPr lang="es-ES" sz="2400" b="1" dirty="0">
              <a:latin typeface="Arial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123"/>
            <a:ext cx="4256421" cy="284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389747" y="1142123"/>
            <a:ext cx="475425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"/>
                <a:cs typeface="Arial"/>
              </a:rPr>
              <a:t>r</a:t>
            </a:r>
            <a:r>
              <a:rPr lang="es-ES" dirty="0" smtClean="0">
                <a:latin typeface="Arial"/>
                <a:cs typeface="Arial"/>
              </a:rPr>
              <a:t>s98282541 (R230C) es propia de poblaciones de Am</a:t>
            </a:r>
            <a:r>
              <a:rPr lang="es-ES" dirty="0" smtClean="0">
                <a:latin typeface="Arial"/>
                <a:cs typeface="Arial"/>
              </a:rPr>
              <a:t>érica, y </a:t>
            </a:r>
            <a:r>
              <a:rPr lang="es-ES" dirty="0" smtClean="0">
                <a:latin typeface="Arial"/>
                <a:cs typeface="Arial"/>
              </a:rPr>
              <a:t>disminuye 30%  la capacidad de eflujo de colesterol de la prote</a:t>
            </a:r>
            <a:r>
              <a:rPr lang="es-ES" dirty="0" smtClean="0">
                <a:latin typeface="Arial"/>
                <a:cs typeface="Arial"/>
              </a:rPr>
              <a:t>ína </a:t>
            </a:r>
            <a:r>
              <a:rPr lang="es-ES" dirty="0" smtClean="0">
                <a:latin typeface="Arial"/>
                <a:cs typeface="Arial"/>
              </a:rPr>
              <a:t>ABCA1.</a:t>
            </a:r>
          </a:p>
          <a:p>
            <a:endParaRPr lang="es-ES" dirty="0"/>
          </a:p>
          <a:p>
            <a:pPr algn="r"/>
            <a:r>
              <a:rPr lang="es-ES" sz="1600" dirty="0" smtClean="0">
                <a:latin typeface="Arial"/>
                <a:cs typeface="Arial"/>
              </a:rPr>
              <a:t>Acuña-Alonso et al., </a:t>
            </a:r>
            <a:r>
              <a:rPr lang="es-ES" sz="1600" dirty="0" err="1" smtClean="0">
                <a:latin typeface="Arial"/>
                <a:cs typeface="Arial"/>
              </a:rPr>
              <a:t>Hum</a:t>
            </a:r>
            <a:r>
              <a:rPr lang="es-ES" sz="1600" dirty="0" smtClean="0">
                <a:latin typeface="Arial"/>
                <a:cs typeface="Arial"/>
              </a:rPr>
              <a:t> Mol </a:t>
            </a:r>
            <a:r>
              <a:rPr lang="es-ES" sz="1600" dirty="0" err="1" smtClean="0">
                <a:latin typeface="Arial"/>
                <a:cs typeface="Arial"/>
              </a:rPr>
              <a:t>Genet</a:t>
            </a:r>
            <a:r>
              <a:rPr lang="es-ES" sz="1600" dirty="0" smtClean="0">
                <a:latin typeface="Arial"/>
                <a:cs typeface="Arial"/>
              </a:rPr>
              <a:t> 2010</a:t>
            </a:r>
            <a:endParaRPr lang="es-ES" sz="1600" dirty="0">
              <a:latin typeface="Arial"/>
              <a:cs typeface="Arial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03" y="4249093"/>
            <a:ext cx="4693397" cy="254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7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7" y="3443637"/>
            <a:ext cx="2556433" cy="238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1"/>
          <p:cNvSpPr>
            <a:spLocks noGrp="1"/>
          </p:cNvSpPr>
          <p:nvPr>
            <p:ph type="title"/>
          </p:nvPr>
        </p:nvSpPr>
        <p:spPr>
          <a:xfrm>
            <a:off x="468314" y="-195538"/>
            <a:ext cx="8675686" cy="1216025"/>
          </a:xfrm>
        </p:spPr>
        <p:txBody>
          <a:bodyPr/>
          <a:lstStyle/>
          <a:p>
            <a:pPr algn="ctr" eaLnBrk="1" hangingPunct="1"/>
            <a:r>
              <a:rPr lang="es-MX" sz="3200" b="1" dirty="0">
                <a:latin typeface="Arial"/>
                <a:cs typeface="Arial"/>
              </a:rPr>
              <a:t>ABCA1 </a:t>
            </a:r>
            <a:r>
              <a:rPr lang="es-MX" sz="3200" b="1" dirty="0" smtClean="0">
                <a:latin typeface="Arial"/>
                <a:cs typeface="Arial"/>
              </a:rPr>
              <a:t>Participa en la Formaci</a:t>
            </a:r>
            <a:r>
              <a:rPr lang="es-MX" sz="3200" b="1" dirty="0" smtClean="0">
                <a:latin typeface="Arial"/>
                <a:cs typeface="Arial"/>
              </a:rPr>
              <a:t>ón de Micropartículas</a:t>
            </a:r>
            <a:endParaRPr lang="es-MX" sz="3200" b="1" dirty="0">
              <a:latin typeface="Arial"/>
              <a:cs typeface="Arial"/>
            </a:endParaRPr>
          </a:p>
        </p:txBody>
      </p:sp>
      <p:sp>
        <p:nvSpPr>
          <p:cNvPr id="3076" name="Marcador de contenido 2"/>
          <p:cNvSpPr>
            <a:spLocks noGrp="1"/>
          </p:cNvSpPr>
          <p:nvPr>
            <p:ph idx="1"/>
          </p:nvPr>
        </p:nvSpPr>
        <p:spPr>
          <a:xfrm>
            <a:off x="468313" y="1161445"/>
            <a:ext cx="8229600" cy="1717675"/>
          </a:xfrm>
        </p:spPr>
        <p:txBody>
          <a:bodyPr>
            <a:normAutofit lnSpcReduction="10000"/>
          </a:bodyPr>
          <a:lstStyle/>
          <a:p>
            <a:pPr marL="0" indent="0" algn="just" eaLnBrk="1" hangingPunct="1"/>
            <a:r>
              <a:rPr lang="es-MX" sz="2000" dirty="0" smtClean="0">
                <a:latin typeface="Calibri" charset="0"/>
              </a:rPr>
              <a:t>Cataliza </a:t>
            </a:r>
            <a:r>
              <a:rPr lang="es-MX" sz="2000" dirty="0">
                <a:latin typeface="Calibri" charset="0"/>
              </a:rPr>
              <a:t>el transporte de la fosfatidilserina hacia la membrana externa de manera dependiente de ATP. </a:t>
            </a:r>
          </a:p>
          <a:p>
            <a:pPr marL="0" indent="0" algn="just" eaLnBrk="1" hangingPunct="1"/>
            <a:endParaRPr lang="es-MX" sz="2000" dirty="0">
              <a:latin typeface="Calibri" charset="0"/>
            </a:endParaRPr>
          </a:p>
          <a:p>
            <a:pPr marL="0" indent="0" algn="just" eaLnBrk="1" hangingPunct="1"/>
            <a:r>
              <a:rPr lang="es-MX" sz="2000" dirty="0">
                <a:latin typeface="Calibri" charset="0"/>
              </a:rPr>
              <a:t>Un evento crucial implicado en la formación de las micropartículas (MPs) es la externalización de fosfatidilserina. </a:t>
            </a:r>
          </a:p>
        </p:txBody>
      </p:sp>
      <p:sp>
        <p:nvSpPr>
          <p:cNvPr id="3077" name="11 Rectángulo"/>
          <p:cNvSpPr>
            <a:spLocks noChangeArrowheads="1"/>
          </p:cNvSpPr>
          <p:nvPr/>
        </p:nvSpPr>
        <p:spPr bwMode="auto">
          <a:xfrm>
            <a:off x="468313" y="6020593"/>
            <a:ext cx="1328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MX" sz="1100" dirty="0">
                <a:latin typeface="Calibri" charset="0"/>
              </a:rPr>
              <a:t>Wang y Smith, 2014</a:t>
            </a:r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0" t="8122" r="11259" b="31297"/>
          <a:stretch>
            <a:fillRect/>
          </a:stretch>
        </p:blipFill>
        <p:spPr bwMode="auto">
          <a:xfrm>
            <a:off x="4654127" y="3181700"/>
            <a:ext cx="3151768" cy="283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4654127" y="6280682"/>
            <a:ext cx="5518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/>
                <a:cs typeface="华文细黑"/>
                <a:sym typeface="Arial" panose="020B0604020202020204" pitchFamily="34" charset="0"/>
              </a:defRPr>
            </a:lvl9pPr>
          </a:lstStyle>
          <a:p>
            <a:r>
              <a:rPr lang="es-MX" altLang="es-MX" sz="1200" dirty="0">
                <a:solidFill>
                  <a:schemeClr val="tx1"/>
                </a:solidFill>
              </a:rPr>
              <a:t>Imagen modificada, Hugel et. al. 2005, Barteneva et. al. 2013</a:t>
            </a:r>
          </a:p>
          <a:p>
            <a:endParaRPr lang="es-MX" altLang="es-MX" sz="1800" b="1" dirty="0"/>
          </a:p>
        </p:txBody>
      </p:sp>
    </p:spTree>
    <p:extLst>
      <p:ext uri="{BB962C8B-B14F-4D97-AF65-F5344CB8AC3E}">
        <p14:creationId xmlns:p14="http://schemas.microsoft.com/office/powerpoint/2010/main" val="384696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6526696" y="6132295"/>
            <a:ext cx="1859836" cy="2987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fld id="{EC3AEE08-B8EE-BD42-BB97-817CE6A5A6A3}" type="slidenum">
              <a:rPr lang="en-US" sz="900">
                <a:solidFill>
                  <a:srgbClr val="FFFFFF"/>
                </a:solidFill>
                <a:cs typeface="Arial" charset="0"/>
              </a:rPr>
              <a:pPr/>
              <a:t>16</a:t>
            </a:fld>
            <a:endParaRPr lang="en-US" sz="9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65225" y="345187"/>
            <a:ext cx="7370763" cy="977900"/>
          </a:xfrm>
        </p:spPr>
        <p:txBody>
          <a:bodyPr/>
          <a:lstStyle/>
          <a:p>
            <a:pPr algn="ctr">
              <a:defRPr/>
            </a:pPr>
            <a:r>
              <a:rPr lang="es-MX" sz="2000" b="1" dirty="0" smtClean="0">
                <a:latin typeface="Arial Black"/>
                <a:cs typeface="Arial Black"/>
              </a:rPr>
              <a:t>C</a:t>
            </a:r>
            <a:r>
              <a:rPr lang="es-MX" sz="2000" b="1" dirty="0" smtClean="0">
                <a:latin typeface="Arial Black"/>
                <a:cs typeface="Arial Black"/>
              </a:rPr>
              <a:t>élulas HUVEC con genotipo  R230C/ABCA1 producen significativamente menos micropartícula en condiciones basales y en respuesta a estímulo por LDL-ox</a:t>
            </a:r>
            <a:endParaRPr lang="es-MX" sz="2000" b="1" dirty="0">
              <a:solidFill>
                <a:schemeClr val="accent6">
                  <a:lumMod val="75000"/>
                </a:schemeClr>
              </a:solidFill>
              <a:latin typeface="Arial Black"/>
              <a:ea typeface="+mn-ea"/>
              <a:cs typeface="Arial Black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8500" r="16138" b="1701"/>
          <a:stretch/>
        </p:blipFill>
        <p:spPr>
          <a:xfrm>
            <a:off x="319153" y="1129031"/>
            <a:ext cx="1533020" cy="14748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2046210" y="1781757"/>
            <a:ext cx="523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5 cultivos HUVEC con genotipo R230R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6 cultivos HUVEC con genotipo R230C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23" y="2603836"/>
            <a:ext cx="4634360" cy="40603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73" y="2593817"/>
            <a:ext cx="850915" cy="12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8633" y="285503"/>
            <a:ext cx="8537634" cy="6678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Arial"/>
                <a:cs typeface="Arial"/>
              </a:rPr>
              <a:t>CONCLUSIONES</a:t>
            </a:r>
          </a:p>
          <a:p>
            <a:endParaRPr lang="es-ES" dirty="0">
              <a:latin typeface="Arial"/>
              <a:cs typeface="Arial"/>
            </a:endParaRPr>
          </a:p>
          <a:p>
            <a:pPr marL="342900" indent="-342900" algn="just">
              <a:buAutoNum type="arabicPeriod"/>
            </a:pPr>
            <a:r>
              <a:rPr lang="es-ES" dirty="0" smtClean="0">
                <a:latin typeface="Arial"/>
                <a:cs typeface="Arial"/>
              </a:rPr>
              <a:t>La mayor</a:t>
            </a:r>
            <a:r>
              <a:rPr lang="es-ES" dirty="0" smtClean="0">
                <a:latin typeface="Arial"/>
                <a:cs typeface="Arial"/>
              </a:rPr>
              <a:t>ía de las variantes genéticas asociadas a </a:t>
            </a:r>
            <a:r>
              <a:rPr lang="es-ES" dirty="0" err="1" smtClean="0">
                <a:latin typeface="Arial"/>
                <a:cs typeface="Arial"/>
              </a:rPr>
              <a:t>dislipidemia</a:t>
            </a:r>
            <a:r>
              <a:rPr lang="es-ES" dirty="0" smtClean="0">
                <a:latin typeface="Arial"/>
                <a:cs typeface="Arial"/>
              </a:rPr>
              <a:t> y EAC prematura identificadas en GEA son las mismas identificadas en otras poblaciones. </a:t>
            </a:r>
          </a:p>
          <a:p>
            <a:pPr marL="342900" indent="-342900" algn="just">
              <a:buAutoNum type="arabicPeriod"/>
            </a:pPr>
            <a:endParaRPr lang="es-ES" dirty="0">
              <a:latin typeface="Arial"/>
              <a:cs typeface="Arial"/>
            </a:endParaRPr>
          </a:p>
          <a:p>
            <a:pPr marL="342900" indent="-342900" algn="just">
              <a:buFontTx/>
              <a:buAutoNum type="arabicPeriod"/>
            </a:pPr>
            <a:r>
              <a:rPr lang="es-ES" dirty="0">
                <a:latin typeface="Arial"/>
                <a:cs typeface="Arial"/>
              </a:rPr>
              <a:t>Estudios de Aleatorización Mendeliana </a:t>
            </a:r>
            <a:r>
              <a:rPr lang="es-ES" dirty="0" smtClean="0">
                <a:latin typeface="Arial"/>
                <a:cs typeface="Arial"/>
              </a:rPr>
              <a:t>en </a:t>
            </a:r>
            <a:r>
              <a:rPr lang="es-ES" dirty="0">
                <a:latin typeface="Arial"/>
                <a:cs typeface="Arial"/>
              </a:rPr>
              <a:t>GEA apoyan la causalidad de la </a:t>
            </a:r>
            <a:r>
              <a:rPr lang="es-ES" dirty="0" err="1">
                <a:latin typeface="Arial"/>
                <a:cs typeface="Arial"/>
              </a:rPr>
              <a:t>hipertrigliceridemia</a:t>
            </a:r>
            <a:r>
              <a:rPr lang="es-ES" dirty="0">
                <a:latin typeface="Arial"/>
                <a:cs typeface="Arial"/>
              </a:rPr>
              <a:t> en la EAC prematura, particularmente mediada por el clúster de genes cercano a APOA5 en el cromosoma </a:t>
            </a:r>
            <a:r>
              <a:rPr lang="es-ES" dirty="0" smtClean="0">
                <a:latin typeface="Arial"/>
                <a:cs typeface="Arial"/>
              </a:rPr>
              <a:t>11.</a:t>
            </a:r>
            <a:endParaRPr lang="es-ES" dirty="0" smtClean="0">
              <a:latin typeface="Arial"/>
              <a:cs typeface="Arial"/>
            </a:endParaRPr>
          </a:p>
          <a:p>
            <a:pPr marL="342900" indent="-342900" algn="just">
              <a:buAutoNum type="arabicPeriod"/>
            </a:pPr>
            <a:endParaRPr lang="es-ES" dirty="0">
              <a:latin typeface="Arial"/>
              <a:cs typeface="Arial"/>
            </a:endParaRPr>
          </a:p>
          <a:p>
            <a:pPr marL="342900" indent="-342900" algn="just">
              <a:buFontTx/>
              <a:buAutoNum type="arabicPeriod"/>
            </a:pPr>
            <a:r>
              <a:rPr lang="es-ES" dirty="0">
                <a:latin typeface="Arial"/>
                <a:cs typeface="Arial"/>
              </a:rPr>
              <a:t>Se identificaron 2 variantes genéticas asociadas a niveles de HDL-C y LDL-C en población mexicana no asociadas a </a:t>
            </a:r>
            <a:r>
              <a:rPr lang="es-ES" dirty="0" err="1" smtClean="0">
                <a:latin typeface="Arial"/>
                <a:cs typeface="Arial"/>
              </a:rPr>
              <a:t>dislipidemia</a:t>
            </a:r>
            <a:r>
              <a:rPr lang="es-ES" dirty="0" smtClean="0">
                <a:latin typeface="Arial"/>
                <a:cs typeface="Arial"/>
              </a:rPr>
              <a:t> o a EAC en </a:t>
            </a:r>
            <a:r>
              <a:rPr lang="es-ES" dirty="0">
                <a:latin typeface="Arial"/>
                <a:cs typeface="Arial"/>
              </a:rPr>
              <a:t>otras poblaciones (SIDT2 y ABCA1</a:t>
            </a:r>
            <a:r>
              <a:rPr lang="es-ES" dirty="0" smtClean="0">
                <a:latin typeface="Arial"/>
                <a:cs typeface="Arial"/>
              </a:rPr>
              <a:t>).</a:t>
            </a:r>
          </a:p>
          <a:p>
            <a:pPr marL="342900" indent="-342900" algn="just">
              <a:buFontTx/>
              <a:buAutoNum type="arabicPeriod"/>
            </a:pPr>
            <a:endParaRPr lang="es-ES" dirty="0">
              <a:latin typeface="Arial"/>
              <a:cs typeface="Arial"/>
            </a:endParaRPr>
          </a:p>
          <a:p>
            <a:pPr marL="342900" indent="-342900" algn="just">
              <a:buFontTx/>
              <a:buAutoNum type="arabicPeriod"/>
            </a:pPr>
            <a:r>
              <a:rPr lang="es-ES" dirty="0" smtClean="0">
                <a:latin typeface="Arial"/>
                <a:cs typeface="Arial"/>
              </a:rPr>
              <a:t>La variante Val646Ile (SIDT2) se asoció a mayores niveles de HDL-C y menor riesgo de EAC prematura, pero no se asoció a niveles de glucosa, triglicéridos, HOMA-IR o hígado graso.</a:t>
            </a:r>
          </a:p>
          <a:p>
            <a:pPr marL="342900" indent="-342900" algn="just">
              <a:buFontTx/>
              <a:buAutoNum type="arabicPeriod"/>
            </a:pPr>
            <a:endParaRPr lang="es-ES" dirty="0">
              <a:latin typeface="Arial"/>
              <a:cs typeface="Arial"/>
            </a:endParaRPr>
          </a:p>
          <a:p>
            <a:pPr marL="342900" indent="-342900" algn="just">
              <a:buFontTx/>
              <a:buAutoNum type="arabicPeriod"/>
            </a:pPr>
            <a:r>
              <a:rPr lang="es-ES" dirty="0" smtClean="0">
                <a:latin typeface="Arial"/>
                <a:cs typeface="Arial"/>
              </a:rPr>
              <a:t>La paradoja de la asociación de la variante Arg230Cys (ABCA1) con menores niveles de HDL-C y menor riesgo de EAC prematura podría estar relacionada con su efecto sobre la formación de </a:t>
            </a:r>
            <a:r>
              <a:rPr lang="es-ES" dirty="0" err="1" smtClean="0">
                <a:latin typeface="Arial"/>
                <a:cs typeface="Arial"/>
              </a:rPr>
              <a:t>micropartículas</a:t>
            </a:r>
            <a:r>
              <a:rPr lang="es-ES" dirty="0" smtClean="0">
                <a:latin typeface="Arial"/>
                <a:cs typeface="Arial"/>
              </a:rPr>
              <a:t> endoteliales.</a:t>
            </a:r>
          </a:p>
          <a:p>
            <a:pPr marL="342900" indent="-342900" algn="just">
              <a:buAutoNum type="arabicPeriod"/>
            </a:pPr>
            <a:endParaRPr lang="es-ES" dirty="0">
              <a:latin typeface="Arial"/>
              <a:cs typeface="Arial"/>
            </a:endParaRPr>
          </a:p>
          <a:p>
            <a:pPr marL="342900" indent="-342900" algn="just">
              <a:buAutoNum type="arabicPeriod"/>
            </a:pPr>
            <a:endParaRPr lang="es-E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71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5" y="326566"/>
            <a:ext cx="5311460" cy="26371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5" y="3398040"/>
            <a:ext cx="1131407" cy="1508543"/>
          </a:xfrm>
          <a:prstGeom prst="rect">
            <a:avLst/>
          </a:prstGeom>
        </p:spPr>
      </p:pic>
      <p:pic>
        <p:nvPicPr>
          <p:cNvPr id="6" name="Picture 11" descr="https://www.eventia.com.mx/INMEGEN/logo_INMEG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15" y="272502"/>
            <a:ext cx="2565078" cy="10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605213" y="3574450"/>
            <a:ext cx="6120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Dr. Carlos Posadas Romero</a:t>
            </a:r>
          </a:p>
          <a:p>
            <a:r>
              <a:rPr lang="es-ES" dirty="0" smtClean="0"/>
              <a:t>Dr. Gilberto Vargas Alarc</a:t>
            </a:r>
            <a:r>
              <a:rPr lang="es-ES" dirty="0" smtClean="0"/>
              <a:t>ón</a:t>
            </a:r>
          </a:p>
          <a:p>
            <a:r>
              <a:rPr lang="es-ES" dirty="0" smtClean="0"/>
              <a:t>Dra. Rosalinda Posadas Sánchez</a:t>
            </a:r>
          </a:p>
          <a:p>
            <a:r>
              <a:rPr lang="es-ES" dirty="0" smtClean="0"/>
              <a:t>Todo el personal del INCICH que ha trabajado en GEA</a:t>
            </a:r>
          </a:p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672715" y="1746475"/>
            <a:ext cx="3471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Dra. Leonor Jacobo </a:t>
            </a:r>
            <a:r>
              <a:rPr lang="es-ES" dirty="0" err="1" smtClean="0"/>
              <a:t>Albavera</a:t>
            </a:r>
            <a:endParaRPr lang="es-ES" dirty="0" smtClean="0"/>
          </a:p>
          <a:p>
            <a:r>
              <a:rPr lang="es-ES" dirty="0" smtClean="0"/>
              <a:t>Dra. Mayra Dom</a:t>
            </a:r>
            <a:r>
              <a:rPr lang="es-ES" dirty="0" smtClean="0"/>
              <a:t>ínguez Pérez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5" y="5380553"/>
            <a:ext cx="1184233" cy="124767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763970" y="5556965"/>
            <a:ext cx="384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Dr. Samuel </a:t>
            </a:r>
            <a:r>
              <a:rPr lang="es-ES" dirty="0" err="1" smtClean="0"/>
              <a:t>Canizales</a:t>
            </a:r>
            <a:r>
              <a:rPr lang="es-ES" dirty="0" smtClean="0"/>
              <a:t> Quinteros</a:t>
            </a:r>
          </a:p>
          <a:p>
            <a:r>
              <a:rPr lang="es-ES" dirty="0" smtClean="0"/>
              <a:t>Dr. Luis Mac</a:t>
            </a:r>
            <a:r>
              <a:rPr lang="es-ES" dirty="0" smtClean="0"/>
              <a:t>ías </a:t>
            </a:r>
            <a:r>
              <a:rPr lang="es-ES" dirty="0" err="1" smtClean="0"/>
              <a:t>Kauffer</a:t>
            </a:r>
            <a:endParaRPr lang="es-ES" dirty="0" smtClean="0"/>
          </a:p>
          <a:p>
            <a:r>
              <a:rPr lang="es-ES" dirty="0" smtClean="0"/>
              <a:t>Dra. Paola León </a:t>
            </a:r>
            <a:r>
              <a:rPr lang="es-ES" dirty="0" err="1" smtClean="0"/>
              <a:t>Mimila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620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58369" y="2646173"/>
            <a:ext cx="6844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 smtClean="0">
                <a:latin typeface="Arial Black"/>
                <a:cs typeface="Arial Black"/>
              </a:rPr>
              <a:t>GRACIAS</a:t>
            </a:r>
            <a:endParaRPr lang="es-ES" sz="6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7828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2" y="203569"/>
            <a:ext cx="6299200" cy="1193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20" y="1419245"/>
            <a:ext cx="2641600" cy="2667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86" y="1965412"/>
            <a:ext cx="3040454" cy="21663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00" y="2000694"/>
            <a:ext cx="2940343" cy="2349212"/>
          </a:xfrm>
          <a:prstGeom prst="rect">
            <a:avLst/>
          </a:prstGeom>
        </p:spPr>
      </p:pic>
      <p:pic>
        <p:nvPicPr>
          <p:cNvPr id="8" name="Picture 11" descr="D:\kuloth\2014\March\19-03-2014\NR_aop\slides_img\nrcardio.2014.26-f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2" y="4569421"/>
            <a:ext cx="3030027" cy="22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934549" y="6211669"/>
            <a:ext cx="5062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/>
              <a:t>Wong, N. D. </a:t>
            </a:r>
            <a:r>
              <a:rPr lang="en-GB" sz="1200" dirty="0"/>
              <a:t>(2014) </a:t>
            </a:r>
            <a:r>
              <a:rPr lang="en-US" sz="1200" dirty="0"/>
              <a:t>Epidemiological studies of CHD and the evolution of preventive cardiology</a:t>
            </a:r>
          </a:p>
          <a:p>
            <a:pPr algn="ctr" eaLnBrk="1" hangingPunct="1"/>
            <a:r>
              <a:rPr lang="en-US" sz="1200" i="1" dirty="0"/>
              <a:t>Nat. Rev. </a:t>
            </a:r>
            <a:r>
              <a:rPr lang="en-US" sz="1200" i="1" dirty="0" err="1"/>
              <a:t>Cardiol</a:t>
            </a:r>
            <a:r>
              <a:rPr lang="en-US" sz="1200" i="1" dirty="0"/>
              <a:t>. </a:t>
            </a:r>
            <a:r>
              <a:rPr lang="en-US" sz="1200" dirty="0"/>
              <a:t>doi:10.1038/nrcardio.2014.26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6349" y="4569421"/>
            <a:ext cx="4525064" cy="106190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1256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56" y="939237"/>
            <a:ext cx="7006838" cy="535465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2" name="CuadroTexto 1"/>
          <p:cNvSpPr txBox="1"/>
          <p:nvPr/>
        </p:nvSpPr>
        <p:spPr>
          <a:xfrm>
            <a:off x="1424232" y="194318"/>
            <a:ext cx="65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"/>
                <a:cs typeface="Arial"/>
              </a:rPr>
              <a:t>ALEATORIZACION </a:t>
            </a:r>
            <a:r>
              <a:rPr lang="es-ES" sz="2800" b="1" dirty="0" smtClean="0">
                <a:latin typeface="Arial"/>
                <a:cs typeface="Arial"/>
              </a:rPr>
              <a:t>MENDELIANA</a:t>
            </a:r>
            <a:endParaRPr lang="es-ES" sz="2800" b="1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99512" y="6297893"/>
            <a:ext cx="730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Khera</a:t>
            </a:r>
            <a:r>
              <a:rPr lang="es-ES" dirty="0" smtClean="0"/>
              <a:t> &amp; </a:t>
            </a:r>
            <a:r>
              <a:rPr lang="es-ES" dirty="0" err="1" smtClean="0"/>
              <a:t>Kathirean</a:t>
            </a:r>
            <a:r>
              <a:rPr lang="es-ES" dirty="0" smtClean="0"/>
              <a:t>, </a:t>
            </a:r>
            <a:r>
              <a:rPr lang="es-ES" dirty="0" err="1" smtClean="0"/>
              <a:t>Nature</a:t>
            </a:r>
            <a:r>
              <a:rPr lang="es-ES" dirty="0" smtClean="0"/>
              <a:t> </a:t>
            </a:r>
            <a:r>
              <a:rPr lang="es-ES" dirty="0" err="1" smtClean="0"/>
              <a:t>Reviews</a:t>
            </a:r>
            <a:r>
              <a:rPr lang="es-ES" dirty="0" smtClean="0"/>
              <a:t> </a:t>
            </a:r>
            <a:r>
              <a:rPr lang="es-ES" dirty="0" err="1" smtClean="0"/>
              <a:t>Genetics</a:t>
            </a:r>
            <a:r>
              <a:rPr lang="es-ES" dirty="0"/>
              <a:t> </a:t>
            </a:r>
            <a:r>
              <a:rPr lang="es-ES" dirty="0" smtClean="0"/>
              <a:t>2017: 18, 331-344.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4603603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17340" y="23517"/>
            <a:ext cx="783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u="sng" dirty="0" smtClean="0">
                <a:latin typeface="Arial"/>
                <a:cs typeface="Arial"/>
              </a:rPr>
              <a:t>Estrategia Experimental</a:t>
            </a:r>
            <a:endParaRPr lang="es-ES" sz="3600" b="1" u="sng" dirty="0">
              <a:latin typeface="Arial"/>
              <a:cs typeface="Arial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7044" y="776045"/>
            <a:ext cx="6068559" cy="15756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b="1" dirty="0" smtClean="0">
              <a:solidFill>
                <a:schemeClr val="bg1">
                  <a:lumMod val="1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s-ES" sz="2000" b="1" dirty="0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Estudio de Asociación de Genoma Completo</a:t>
            </a:r>
          </a:p>
          <a:p>
            <a:pPr algn="ctr"/>
            <a:r>
              <a:rPr lang="es-ES" sz="2000" b="1" dirty="0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Controles GEA y Cohorte UNAM (n=820)</a:t>
            </a:r>
          </a:p>
          <a:p>
            <a:pPr algn="ctr"/>
            <a:endParaRPr lang="es-ES" sz="2000" b="1" dirty="0">
              <a:solidFill>
                <a:schemeClr val="bg1">
                  <a:lumMod val="1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s-ES" sz="2000" b="1" dirty="0" err="1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Infium</a:t>
            </a:r>
            <a:r>
              <a:rPr lang="es-ES" sz="2000" b="1" dirty="0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000" b="1" dirty="0" err="1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Multi</a:t>
            </a:r>
            <a:r>
              <a:rPr lang="es-ES" sz="2000" b="1" dirty="0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000" b="1" dirty="0" err="1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Ethnic</a:t>
            </a:r>
            <a:r>
              <a:rPr lang="es-ES" sz="2000" b="1" dirty="0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Global </a:t>
            </a:r>
            <a:r>
              <a:rPr lang="es-ES" sz="2000" b="1" dirty="0" err="1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Array</a:t>
            </a:r>
            <a:r>
              <a:rPr lang="es-ES" sz="2000" b="1" dirty="0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 (MEGA)</a:t>
            </a:r>
          </a:p>
          <a:p>
            <a:pPr algn="ctr"/>
            <a:r>
              <a:rPr lang="es-ES" sz="2000" b="1" dirty="0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(1,478,150 </a:t>
            </a:r>
            <a:r>
              <a:rPr lang="es-ES" sz="2000" b="1" dirty="0" err="1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SNVs</a:t>
            </a:r>
            <a:r>
              <a:rPr lang="es-ES" sz="2000" b="1" dirty="0" smtClean="0">
                <a:solidFill>
                  <a:schemeClr val="bg1">
                    <a:lumMod val="10000"/>
                  </a:schemeClr>
                </a:solidFill>
                <a:latin typeface="Arial"/>
                <a:cs typeface="Arial"/>
              </a:rPr>
              <a:t>)</a:t>
            </a:r>
          </a:p>
          <a:p>
            <a:pPr algn="ctr"/>
            <a:endParaRPr lang="es-ES" sz="2000" b="1" dirty="0">
              <a:solidFill>
                <a:schemeClr val="bg1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58737" y="2892529"/>
            <a:ext cx="5645170" cy="893627"/>
          </a:xfrm>
          <a:prstGeom prst="roundRect">
            <a:avLst/>
          </a:prstGeom>
          <a:solidFill>
            <a:srgbClr val="C9FAFC"/>
          </a:solidFill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Identificación de </a:t>
            </a:r>
            <a:r>
              <a:rPr lang="es-ES" sz="2000" b="1" dirty="0" err="1" smtClean="0">
                <a:solidFill>
                  <a:srgbClr val="000F2F"/>
                </a:solidFill>
                <a:latin typeface="Arial"/>
                <a:cs typeface="Arial"/>
              </a:rPr>
              <a:t>SNVs</a:t>
            </a:r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 asociados a rasgos </a:t>
            </a:r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metabólicos con mayor significancia estad</a:t>
            </a:r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ística</a:t>
            </a:r>
            <a:endParaRPr lang="es-ES" sz="2000" b="1" dirty="0">
              <a:solidFill>
                <a:srgbClr val="000F2F"/>
              </a:solidFill>
              <a:latin typeface="Arial"/>
              <a:cs typeface="Arial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7044" y="4444619"/>
            <a:ext cx="6515468" cy="861882"/>
          </a:xfrm>
          <a:prstGeom prst="roundRect">
            <a:avLst/>
          </a:prstGeom>
          <a:solidFill>
            <a:srgbClr val="C9FAFC"/>
          </a:solidFill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000F2F"/>
                </a:solidFill>
                <a:latin typeface="Arial"/>
                <a:cs typeface="Arial"/>
              </a:rPr>
              <a:t>Genotipificación</a:t>
            </a:r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 </a:t>
            </a:r>
            <a:r>
              <a:rPr lang="es-ES" sz="2000" b="1" dirty="0" err="1" smtClean="0">
                <a:solidFill>
                  <a:srgbClr val="000F2F"/>
                </a:solidFill>
                <a:latin typeface="Arial"/>
                <a:cs typeface="Arial"/>
              </a:rPr>
              <a:t>SNVs</a:t>
            </a:r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 en Casos y Controles GEA</a:t>
            </a:r>
          </a:p>
          <a:p>
            <a:pPr algn="ctr"/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(PCR tiempo Real, </a:t>
            </a:r>
            <a:r>
              <a:rPr lang="es-ES" sz="2000" b="1" dirty="0" err="1" smtClean="0">
                <a:solidFill>
                  <a:srgbClr val="000F2F"/>
                </a:solidFill>
                <a:latin typeface="Arial"/>
                <a:cs typeface="Arial"/>
              </a:rPr>
              <a:t>KASPar</a:t>
            </a:r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)</a:t>
            </a:r>
            <a:endParaRPr lang="es-ES" sz="2000" b="1" dirty="0">
              <a:solidFill>
                <a:srgbClr val="000F2F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437" y="2751473"/>
            <a:ext cx="2398604" cy="11993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472" y="683432"/>
            <a:ext cx="618797" cy="166821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998" y="4256490"/>
            <a:ext cx="1289839" cy="1072409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411137" y="5819935"/>
            <a:ext cx="5645170" cy="893627"/>
          </a:xfrm>
          <a:prstGeom prst="roundRect">
            <a:avLst/>
          </a:prstGeom>
          <a:solidFill>
            <a:srgbClr val="C9FAFC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Aleatorización Mendeliana </a:t>
            </a:r>
          </a:p>
          <a:p>
            <a:pPr algn="ctr"/>
            <a:r>
              <a:rPr lang="es-ES" sz="2000" b="1" dirty="0" smtClean="0">
                <a:solidFill>
                  <a:srgbClr val="000F2F"/>
                </a:solidFill>
                <a:latin typeface="Arial"/>
                <a:cs typeface="Arial"/>
              </a:rPr>
              <a:t>Asociación a EAC Prematura</a:t>
            </a:r>
            <a:endParaRPr lang="es-ES" sz="2000" b="1" dirty="0">
              <a:solidFill>
                <a:srgbClr val="000F2F"/>
              </a:solidFill>
              <a:latin typeface="Arial"/>
              <a:cs typeface="Arial"/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>
            <a:off x="3387102" y="2322653"/>
            <a:ext cx="0" cy="528401"/>
          </a:xfrm>
          <a:prstGeom prst="straightConnector1">
            <a:avLst/>
          </a:prstGeom>
          <a:ln w="76200" cmpd="sng">
            <a:solidFill>
              <a:srgbClr val="C9FA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3398370" y="3862556"/>
            <a:ext cx="0" cy="528401"/>
          </a:xfrm>
          <a:prstGeom prst="straightConnector1">
            <a:avLst/>
          </a:prstGeom>
          <a:ln w="76200" cmpd="sng">
            <a:solidFill>
              <a:srgbClr val="C9FA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3409638" y="5308391"/>
            <a:ext cx="0" cy="528401"/>
          </a:xfrm>
          <a:prstGeom prst="straightConnector1">
            <a:avLst/>
          </a:prstGeom>
          <a:ln w="76200" cmpd="sng">
            <a:solidFill>
              <a:srgbClr val="C9FAF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54" y="5763385"/>
            <a:ext cx="1403868" cy="1094615"/>
          </a:xfrm>
          <a:prstGeom prst="rect">
            <a:avLst/>
          </a:prstGeom>
          <a:noFill/>
          <a:ln w="158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4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03" y="1171725"/>
            <a:ext cx="7483769" cy="5614190"/>
          </a:xfrm>
        </p:spPr>
      </p:pic>
      <p:sp>
        <p:nvSpPr>
          <p:cNvPr id="3075" name="Marcador de número de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fld id="{255385A7-3F6D-D147-8DE4-DC370AD9BFB0}" type="slidenum">
              <a:rPr lang="en-US" sz="900">
                <a:solidFill>
                  <a:srgbClr val="FFFFFF"/>
                </a:solidFill>
                <a:cs typeface="Arial" charset="0"/>
              </a:rPr>
              <a:pPr/>
              <a:t>5</a:t>
            </a:fld>
            <a:endParaRPr lang="en-US" sz="9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6" name="CuadroTexto 5"/>
          <p:cNvSpPr txBox="1">
            <a:spLocks noChangeArrowheads="1"/>
          </p:cNvSpPr>
          <p:nvPr/>
        </p:nvSpPr>
        <p:spPr bwMode="auto">
          <a:xfrm>
            <a:off x="6053329" y="1821508"/>
            <a:ext cx="2160587" cy="277812"/>
          </a:xfrm>
          <a:prstGeom prst="rect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r>
              <a:rPr lang="es-ES" sz="1200" b="1" dirty="0"/>
              <a:t>rs964184 (BUD13, ZNF259)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0" y="-54797"/>
            <a:ext cx="8852136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softEdge rad="330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Estudio de Asociación de Genoma Completo en </a:t>
            </a:r>
            <a:r>
              <a:rPr lang="es-ES" b="1" dirty="0" smtClean="0">
                <a:latin typeface="Arial"/>
                <a:cs typeface="Arial"/>
              </a:rPr>
              <a:t>820 </a:t>
            </a:r>
            <a:r>
              <a:rPr lang="es-ES" b="1" dirty="0">
                <a:latin typeface="Arial"/>
                <a:cs typeface="Arial"/>
              </a:rPr>
              <a:t>Adultos </a:t>
            </a:r>
          </a:p>
          <a:p>
            <a:pPr algn="ctr"/>
            <a:r>
              <a:rPr lang="es-ES" b="1" dirty="0">
                <a:latin typeface="Arial"/>
                <a:cs typeface="Arial"/>
              </a:rPr>
              <a:t>(Controles GEA y Cohorte UNAM)</a:t>
            </a:r>
          </a:p>
          <a:p>
            <a:pPr algn="ctr"/>
            <a:endParaRPr lang="es-ES" b="1" dirty="0" smtClean="0">
              <a:latin typeface="Arial"/>
              <a:cs typeface="Arial"/>
            </a:endParaRPr>
          </a:p>
          <a:p>
            <a:pPr algn="ctr"/>
            <a:r>
              <a:rPr lang="es-ES" b="1" dirty="0" smtClean="0">
                <a:latin typeface="Arial"/>
                <a:cs typeface="Arial"/>
              </a:rPr>
              <a:t>Triglicéridos</a:t>
            </a:r>
            <a:endParaRPr lang="es-E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96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número de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fld id="{FA8FF83D-F933-1F4D-8810-EE401EA0CD0E}" type="slidenum">
              <a:rPr lang="en-US" sz="900">
                <a:solidFill>
                  <a:srgbClr val="FFFFFF"/>
                </a:solidFill>
                <a:cs typeface="Arial" charset="0"/>
              </a:rPr>
              <a:pPr/>
              <a:t>6</a:t>
            </a:fld>
            <a:endParaRPr lang="en-US" sz="9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5" name="CuadroTexto 2"/>
          <p:cNvSpPr txBox="1">
            <a:spLocks noChangeArrowheads="1"/>
          </p:cNvSpPr>
          <p:nvPr/>
        </p:nvSpPr>
        <p:spPr bwMode="auto">
          <a:xfrm>
            <a:off x="2890189" y="57700"/>
            <a:ext cx="32820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pPr algn="ctr"/>
            <a:r>
              <a:rPr lang="es-ES" b="1" dirty="0" smtClean="0">
                <a:solidFill>
                  <a:schemeClr val="tx1"/>
                </a:solidFill>
              </a:rPr>
              <a:t>ESTUDIO GEA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Triglicéridos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29858" y="860141"/>
            <a:ext cx="355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Asociación a Niveles de Triglicéridos</a:t>
            </a:r>
            <a:endParaRPr lang="es-ES" b="1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4512" y="5621748"/>
            <a:ext cx="733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Los valores de p fueron ajustados por edad, género, IMC.</a:t>
            </a:r>
            <a:endParaRPr lang="es-ES" sz="1400" dirty="0"/>
          </a:p>
        </p:txBody>
      </p:sp>
      <p:pic>
        <p:nvPicPr>
          <p:cNvPr id="1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767108"/>
            <a:ext cx="5002213" cy="368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690212"/>
              </p:ext>
            </p:extLst>
          </p:nvPr>
        </p:nvGraphicFramePr>
        <p:xfrm>
          <a:off x="8101013" y="2052968"/>
          <a:ext cx="1008062" cy="2446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062"/>
              </a:tblGrid>
              <a:tr h="316033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0.833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7.4 E-03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0.023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9.4 E-03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0.048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0.031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 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0.031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1.1 E-04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337376"/>
              </p:ext>
            </p:extLst>
          </p:nvPr>
        </p:nvGraphicFramePr>
        <p:xfrm>
          <a:off x="-58738" y="1767108"/>
          <a:ext cx="4775201" cy="368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Prism 7" r:id="rId4" imgW="3611421" imgH="2785743" progId="Prism7.Document">
                  <p:embed/>
                </p:oleObj>
              </mc:Choice>
              <mc:Fallback>
                <p:oleObj name="Prism 7" r:id="rId4" imgW="3611421" imgH="2785743" progId="Prism7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738" y="1767108"/>
                        <a:ext cx="4775201" cy="3683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66157"/>
              </p:ext>
            </p:extLst>
          </p:nvPr>
        </p:nvGraphicFramePr>
        <p:xfrm>
          <a:off x="34925" y="1935383"/>
          <a:ext cx="1008063" cy="2446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063"/>
              </a:tblGrid>
              <a:tr h="316033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0.047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5.50 E-14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0.025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7.63 E-12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4.03 E-07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6.23 E-07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5.93 E-07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4.38 E-20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158068"/>
              </p:ext>
            </p:extLst>
          </p:nvPr>
        </p:nvGraphicFramePr>
        <p:xfrm>
          <a:off x="4178165" y="2009109"/>
          <a:ext cx="1789113" cy="2431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9113"/>
              </a:tblGrid>
              <a:tr h="31603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rs2827251 (</a:t>
                      </a:r>
                      <a:r>
                        <a:rPr lang="es-E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NCAM2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2" marR="7622" marT="7620" marB="0" anchor="b"/>
                </a:tc>
              </a:tr>
              <a:tr h="3644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rs3741298 (</a:t>
                      </a:r>
                      <a:r>
                        <a:rPr lang="es-E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ZNF259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2" marR="7622" marT="7620" marB="0" anchor="b"/>
                </a:tc>
              </a:tr>
              <a:tr h="30433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rs10488698 (</a:t>
                      </a:r>
                      <a:r>
                        <a:rPr lang="es-E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BUD13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2" marR="7622" marT="7620" marB="0" anchor="b"/>
                </a:tc>
              </a:tr>
              <a:tr h="25938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rs3135506 (</a:t>
                      </a:r>
                      <a:r>
                        <a:rPr lang="es-E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APOA5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2" marR="7622" marT="7620" marB="0" anchor="b"/>
                </a:tc>
              </a:tr>
              <a:tr h="25808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rs7350481 (</a:t>
                      </a:r>
                      <a:r>
                        <a:rPr lang="es-E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APOA1C3A4A5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2" marR="7622" marT="7620" marB="0" anchor="b"/>
                </a:tc>
              </a:tr>
              <a:tr h="25129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rs2075290 (</a:t>
                      </a:r>
                      <a:r>
                        <a:rPr lang="es-E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ZNF259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2" marR="7622" marT="7620" marB="0" anchor="b"/>
                </a:tc>
              </a:tr>
              <a:tr h="30433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rs9326246 (</a:t>
                      </a:r>
                      <a:r>
                        <a:rPr lang="es-E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BUD13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2" marR="7622" marT="7620" marB="0" anchor="b"/>
                </a:tc>
              </a:tr>
              <a:tr h="3733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rs964184 (</a:t>
                      </a:r>
                      <a:r>
                        <a:rPr lang="es-ES" sz="11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BUD13, ZNF259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2" marR="7622" marT="7620" marB="0" anchor="b"/>
                </a:tc>
              </a:tr>
            </a:tbl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5027916" y="871439"/>
            <a:ext cx="355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Asociación a EAC Prematura</a:t>
            </a:r>
            <a:endParaRPr lang="es-E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5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442" y="1237402"/>
            <a:ext cx="7142624" cy="5356322"/>
          </a:xfrm>
        </p:spPr>
      </p:pic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2983327" y="2788816"/>
            <a:ext cx="2347080" cy="276999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r>
              <a:rPr lang="es-ES" sz="1200" b="1" dirty="0" smtClean="0"/>
              <a:t>rs983309 (PPP1R3B)</a:t>
            </a:r>
            <a:endParaRPr lang="es-ES" sz="12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53283"/>
            <a:ext cx="8852136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softEdge rad="330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/>
                <a:cs typeface="Arial"/>
              </a:rPr>
              <a:t>Estudio de Asociación de Genoma Completo en </a:t>
            </a:r>
            <a:r>
              <a:rPr lang="es-ES" b="1" dirty="0" smtClean="0">
                <a:latin typeface="Arial"/>
                <a:cs typeface="Arial"/>
              </a:rPr>
              <a:t>820 </a:t>
            </a:r>
            <a:r>
              <a:rPr lang="es-ES" b="1" dirty="0">
                <a:latin typeface="Arial"/>
                <a:cs typeface="Arial"/>
              </a:rPr>
              <a:t>Adultos </a:t>
            </a:r>
          </a:p>
          <a:p>
            <a:pPr algn="ctr"/>
            <a:r>
              <a:rPr lang="es-ES" b="1" dirty="0">
                <a:latin typeface="Arial"/>
                <a:cs typeface="Arial"/>
              </a:rPr>
              <a:t>(Controles GEA y Cohorte UNAM)</a:t>
            </a:r>
          </a:p>
          <a:p>
            <a:pPr algn="ctr"/>
            <a:endParaRPr lang="es-ES" b="1" dirty="0" smtClean="0">
              <a:latin typeface="Arial"/>
              <a:cs typeface="Arial"/>
            </a:endParaRPr>
          </a:p>
          <a:p>
            <a:pPr algn="ctr"/>
            <a:r>
              <a:rPr lang="es-ES" b="1" dirty="0" smtClean="0">
                <a:latin typeface="Arial"/>
                <a:cs typeface="Arial"/>
              </a:rPr>
              <a:t>LDL-C</a:t>
            </a:r>
            <a:endParaRPr lang="es-E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34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6172200" y="6930799"/>
            <a:ext cx="2133600" cy="3651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fld id="{85B05C8A-F34A-814A-8AE2-1120F0967D21}" type="slidenum">
              <a:rPr lang="en-US" sz="900">
                <a:solidFill>
                  <a:srgbClr val="FFFFFF"/>
                </a:solidFill>
                <a:cs typeface="Arial" charset="0"/>
              </a:rPr>
              <a:pPr/>
              <a:t>8</a:t>
            </a:fld>
            <a:endParaRPr lang="en-US" sz="9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CuadroTexto 2"/>
          <p:cNvSpPr txBox="1">
            <a:spLocks noChangeArrowheads="1"/>
          </p:cNvSpPr>
          <p:nvPr/>
        </p:nvSpPr>
        <p:spPr bwMode="auto">
          <a:xfrm>
            <a:off x="2890189" y="57700"/>
            <a:ext cx="32820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pPr algn="ctr"/>
            <a:r>
              <a:rPr lang="es-ES" b="1" dirty="0" smtClean="0">
                <a:solidFill>
                  <a:schemeClr val="tx1"/>
                </a:solidFill>
              </a:rPr>
              <a:t>ESTUDIO GEA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LDL-C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8763" y="1159509"/>
            <a:ext cx="355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Asociación a Niveles de</a:t>
            </a:r>
          </a:p>
          <a:p>
            <a:pPr algn="ctr"/>
            <a:r>
              <a:rPr lang="es-ES" b="1" dirty="0" smtClean="0">
                <a:latin typeface="Arial"/>
                <a:cs typeface="Arial"/>
              </a:rPr>
              <a:t> LDL-C</a:t>
            </a:r>
            <a:endParaRPr lang="es-ES" b="1" dirty="0">
              <a:latin typeface="Arial"/>
              <a:cs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71944" y="1085591"/>
            <a:ext cx="355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Asociación a Enfermedad Arterial Coronaria Prematura</a:t>
            </a:r>
            <a:endParaRPr lang="es-ES" b="1" dirty="0">
              <a:latin typeface="Arial"/>
              <a:cs typeface="Arial"/>
            </a:endParaRPr>
          </a:p>
        </p:txBody>
      </p:sp>
      <p:graphicFrame>
        <p:nvGraphicFramePr>
          <p:cNvPr id="14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658674"/>
              </p:ext>
            </p:extLst>
          </p:nvPr>
        </p:nvGraphicFramePr>
        <p:xfrm>
          <a:off x="4421188" y="1821115"/>
          <a:ext cx="5264150" cy="397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" name="Prism 7" r:id="rId3" imgW="3611421" imgH="2727789" progId="Prism7.Document">
                  <p:embed/>
                </p:oleObj>
              </mc:Choice>
              <mc:Fallback>
                <p:oleObj name="Prism 7" r:id="rId3" imgW="3611421" imgH="2727789" progId="Prism7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1821115"/>
                        <a:ext cx="5264150" cy="39735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16023"/>
              </p:ext>
            </p:extLst>
          </p:nvPr>
        </p:nvGraphicFramePr>
        <p:xfrm>
          <a:off x="8027988" y="2252915"/>
          <a:ext cx="1008062" cy="2446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062"/>
              </a:tblGrid>
              <a:tr h="316033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0.088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1.50 E-05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0.251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2.5 E-04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0.076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7.4 E-03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0.370</a:t>
                      </a:r>
                      <a:endParaRPr lang="es-E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</a:t>
                      </a:r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0.027</a:t>
                      </a:r>
                      <a:endParaRPr lang="es-E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067006"/>
              </p:ext>
            </p:extLst>
          </p:nvPr>
        </p:nvGraphicFramePr>
        <p:xfrm>
          <a:off x="258763" y="1821115"/>
          <a:ext cx="5176837" cy="397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" name="Prism 7" r:id="rId5" imgW="3611421" imgH="2785743" progId="Prism7.Document">
                  <p:embed/>
                </p:oleObj>
              </mc:Choice>
              <mc:Fallback>
                <p:oleObj name="Prism 7" r:id="rId5" imgW="3611421" imgH="2785743" progId="Prism7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3" y="1821115"/>
                        <a:ext cx="5176837" cy="39735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592987"/>
              </p:ext>
            </p:extLst>
          </p:nvPr>
        </p:nvGraphicFramePr>
        <p:xfrm>
          <a:off x="34926" y="2252915"/>
          <a:ext cx="872246" cy="2446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2246"/>
              </a:tblGrid>
              <a:tr h="316033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0.004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0.399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0.022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1.97 E-04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0.009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0.022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3.99 E-04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  <a:tr h="304329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 </a:t>
                      </a:r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0.024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80943"/>
              </p:ext>
            </p:extLst>
          </p:nvPr>
        </p:nvGraphicFramePr>
        <p:xfrm>
          <a:off x="4500563" y="2141103"/>
          <a:ext cx="1562100" cy="2519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2100"/>
              </a:tblGrid>
              <a:tr h="31341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rs17120425 </a:t>
                      </a:r>
                      <a:r>
                        <a:rPr lang="es-ES" sz="1200" b="0" i="0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s-ES" sz="1200" b="0" i="1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SIDT2</a:t>
                      </a:r>
                      <a:r>
                        <a:rPr lang="es-ES" sz="1200" b="0" i="0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200" b="0" i="0" u="none" strike="noStrike" dirty="0">
                        <a:solidFill>
                          <a:srgbClr val="000F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7" marB="0" anchor="b"/>
                </a:tc>
              </a:tr>
              <a:tr h="3134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rs9282541 (</a:t>
                      </a:r>
                      <a:r>
                        <a:rPr lang="es-ES" sz="1200" i="1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ABCA1</a:t>
                      </a:r>
                      <a:r>
                        <a:rPr lang="es-ES" sz="1200" i="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)</a:t>
                      </a:r>
                      <a:endParaRPr lang="es-ES" sz="1200" b="0" i="1" u="none" strike="noStrike" dirty="0">
                        <a:solidFill>
                          <a:srgbClr val="000F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7" marB="0" anchor="b"/>
                </a:tc>
              </a:tr>
              <a:tr h="3134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rs7176762 </a:t>
                      </a:r>
                      <a:r>
                        <a:rPr lang="es-ES" sz="1200" i="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(</a:t>
                      </a:r>
                      <a:r>
                        <a:rPr lang="es-ES" sz="1200" i="1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RYR3</a:t>
                      </a:r>
                      <a:r>
                        <a:rPr lang="es-ES" sz="1200" i="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)</a:t>
                      </a:r>
                      <a:endParaRPr lang="es-ES" sz="1200" b="0" i="1" u="none" strike="noStrike" dirty="0">
                        <a:solidFill>
                          <a:srgbClr val="000F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7" marB="0" anchor="b"/>
                </a:tc>
              </a:tr>
              <a:tr h="3134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rs629301 (</a:t>
                      </a:r>
                      <a:r>
                        <a:rPr lang="es-ES" sz="1200" i="1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SORT1</a:t>
                      </a:r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)</a:t>
                      </a:r>
                      <a:endParaRPr lang="es-ES" sz="1200" b="0" i="0" u="none" strike="noStrike" dirty="0">
                        <a:solidFill>
                          <a:srgbClr val="000F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7" marB="0" anchor="b"/>
                </a:tc>
              </a:tr>
              <a:tr h="3134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rs17699089 </a:t>
                      </a:r>
                      <a:r>
                        <a:rPr lang="es-ES" sz="1200" b="0" i="0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s-ES" sz="1200" b="0" i="1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DOCK6</a:t>
                      </a:r>
                      <a:r>
                        <a:rPr lang="es-ES" sz="1200" b="0" i="0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200" b="0" i="0" u="none" strike="noStrike" dirty="0">
                        <a:solidFill>
                          <a:srgbClr val="000F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7" marB="0" anchor="b"/>
                </a:tc>
              </a:tr>
              <a:tr h="31341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rs3741298 </a:t>
                      </a:r>
                      <a:r>
                        <a:rPr lang="es-ES" sz="1200" b="0" i="0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s-ES" sz="1200" b="0" i="1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ZNF259</a:t>
                      </a:r>
                      <a:r>
                        <a:rPr lang="es-ES" sz="1200" b="0" i="0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200" b="0" i="0" u="none" strike="noStrike" dirty="0">
                        <a:solidFill>
                          <a:srgbClr val="000F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7" marB="0" anchor="b"/>
                </a:tc>
              </a:tr>
              <a:tr h="3254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rs983309 (</a:t>
                      </a:r>
                      <a:r>
                        <a:rPr lang="es-ES" sz="1200" i="1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PPP1R3B</a:t>
                      </a:r>
                      <a:r>
                        <a:rPr lang="es-ES" sz="1200" i="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)</a:t>
                      </a:r>
                      <a:endParaRPr lang="es-ES" sz="1200" b="0" i="1" u="none" strike="noStrike" dirty="0">
                        <a:solidFill>
                          <a:srgbClr val="000F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7" marB="0" anchor="b"/>
                </a:tc>
              </a:tr>
              <a:tr h="31341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 smtClean="0">
                          <a:solidFill>
                            <a:srgbClr val="000F2F"/>
                          </a:solidFill>
                          <a:effectLst/>
                        </a:rPr>
                        <a:t>rs1077834 </a:t>
                      </a:r>
                      <a:r>
                        <a:rPr lang="es-ES" sz="1200" b="0" i="0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s-ES" sz="1200" b="0" i="1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LIPC</a:t>
                      </a:r>
                      <a:r>
                        <a:rPr lang="es-ES" sz="1200" b="0" i="0" u="none" strike="noStrike" dirty="0" smtClean="0">
                          <a:solidFill>
                            <a:srgbClr val="000F2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s-ES" sz="1200" b="0" i="0" u="none" strike="noStrike" dirty="0">
                        <a:solidFill>
                          <a:srgbClr val="000F2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19" marR="7619" marT="7617" marB="0" anchor="b"/>
                </a:tc>
              </a:tr>
            </a:tbl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197612" y="5791848"/>
            <a:ext cx="7336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Los valores de p fueron ajustados por edad, género, IMC.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8743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163" y="1243825"/>
            <a:ext cx="7441677" cy="5537165"/>
          </a:xfrm>
        </p:spPr>
      </p:pic>
      <p:sp>
        <p:nvSpPr>
          <p:cNvPr id="3" name="CuadroTexto 2"/>
          <p:cNvSpPr txBox="1"/>
          <p:nvPr/>
        </p:nvSpPr>
        <p:spPr>
          <a:xfrm>
            <a:off x="0" y="53283"/>
            <a:ext cx="8852136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softEdge rad="330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/>
                <a:cs typeface="Arial"/>
              </a:rPr>
              <a:t>Estudio de Asociación de Genoma Completo en </a:t>
            </a:r>
            <a:r>
              <a:rPr lang="es-ES" b="1" dirty="0" smtClean="0">
                <a:latin typeface="Arial"/>
                <a:cs typeface="Arial"/>
              </a:rPr>
              <a:t>820 </a:t>
            </a:r>
            <a:r>
              <a:rPr lang="es-ES" b="1" dirty="0" smtClean="0">
                <a:latin typeface="Arial"/>
                <a:cs typeface="Arial"/>
              </a:rPr>
              <a:t>Adultos </a:t>
            </a:r>
          </a:p>
          <a:p>
            <a:pPr algn="ctr"/>
            <a:r>
              <a:rPr lang="es-ES" b="1" dirty="0" smtClean="0">
                <a:latin typeface="Arial"/>
                <a:cs typeface="Arial"/>
              </a:rPr>
              <a:t>(Controles GEA y Cohorte UNAM)</a:t>
            </a:r>
          </a:p>
          <a:p>
            <a:pPr algn="ctr"/>
            <a:endParaRPr lang="es-ES" b="1" dirty="0" smtClean="0">
              <a:latin typeface="Arial"/>
              <a:cs typeface="Arial"/>
            </a:endParaRPr>
          </a:p>
          <a:p>
            <a:pPr algn="ctr"/>
            <a:r>
              <a:rPr lang="es-ES" b="1" dirty="0">
                <a:latin typeface="Arial"/>
                <a:cs typeface="Arial"/>
              </a:rPr>
              <a:t>H</a:t>
            </a:r>
            <a:r>
              <a:rPr lang="es-ES" b="1" dirty="0" smtClean="0">
                <a:latin typeface="Arial"/>
                <a:cs typeface="Arial"/>
              </a:rPr>
              <a:t>DL-C</a:t>
            </a:r>
            <a:endParaRPr lang="es-ES" b="1" dirty="0">
              <a:latin typeface="Arial"/>
              <a:cs typeface="Arial"/>
            </a:endParaRPr>
          </a:p>
        </p:txBody>
      </p:sp>
      <p:sp>
        <p:nvSpPr>
          <p:cNvPr id="4" name="CuadroTexto 5"/>
          <p:cNvSpPr txBox="1">
            <a:spLocks noChangeArrowheads="1"/>
          </p:cNvSpPr>
          <p:nvPr/>
        </p:nvSpPr>
        <p:spPr bwMode="auto">
          <a:xfrm>
            <a:off x="5307686" y="2018945"/>
            <a:ext cx="2376264" cy="276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华文细黑" charset="0"/>
                <a:cs typeface="华文细黑" charset="0"/>
                <a:sym typeface="Arial" charset="0"/>
              </a:defRPr>
            </a:lvl9pPr>
          </a:lstStyle>
          <a:p>
            <a:r>
              <a:rPr lang="es-ES" sz="1200" b="1" dirty="0" smtClean="0"/>
              <a:t>rs11508026 </a:t>
            </a:r>
            <a:r>
              <a:rPr lang="es-ES" sz="1200" b="1" dirty="0" smtClean="0"/>
              <a:t>(</a:t>
            </a:r>
            <a:r>
              <a:rPr lang="es-ES" sz="1200" b="1" dirty="0" smtClean="0"/>
              <a:t>CETP)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37771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Personalizar 11">
      <a:dk1>
        <a:srgbClr val="DAE6FF"/>
      </a:dk1>
      <a:lt1>
        <a:sysClr val="window" lastClr="FFFFFF"/>
      </a:lt1>
      <a:dk2>
        <a:srgbClr val="04617B"/>
      </a:dk2>
      <a:lt2>
        <a:srgbClr val="DBF5F9"/>
      </a:lt2>
      <a:accent1>
        <a:srgbClr val="3A1E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Instalación integrada.thmx</Template>
  <TotalTime>6338</TotalTime>
  <Words>1210</Words>
  <Application>Microsoft Macintosh PowerPoint</Application>
  <PresentationFormat>Presentación en pantalla (4:3)</PresentationFormat>
  <Paragraphs>227</Paragraphs>
  <Slides>19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Elemental</vt:lpstr>
      <vt:lpstr>Prism 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ABCA1 Participa en la Formación de Micropartículas</vt:lpstr>
      <vt:lpstr>Células HUVEC con genotipo  R230C/ABCA1 producen significativamente menos micropartícula en condiciones basales y en respuesta a estímulo por LDL-ox</vt:lpstr>
      <vt:lpstr>Presentación de PowerPoint</vt:lpstr>
      <vt:lpstr>Presentación de PowerPoint</vt:lpstr>
      <vt:lpstr>Presentación de PowerPoint</vt:lpstr>
    </vt:vector>
  </TitlesOfParts>
  <Company>INMEGEN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Retos de la Genómica Aplicada a la Salud</dc:title>
  <dc:creator>Maria Teresa Villareal</dc:creator>
  <cp:lastModifiedBy>MARIA TERESA VILLARREAL MOLINA</cp:lastModifiedBy>
  <cp:revision>431</cp:revision>
  <dcterms:created xsi:type="dcterms:W3CDTF">2016-06-09T16:13:14Z</dcterms:created>
  <dcterms:modified xsi:type="dcterms:W3CDTF">2017-07-05T18:43:47Z</dcterms:modified>
</cp:coreProperties>
</file>